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59" r:id="rId4"/>
    <p:sldId id="258" r:id="rId5"/>
    <p:sldId id="267" r:id="rId6"/>
    <p:sldId id="269" r:id="rId7"/>
    <p:sldId id="257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generic\Desktop\Book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generic\Desktop\Book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neric\Desktop\Book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neric\Desktop\Book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neric\Desktop\Book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neric\Desktop\Book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/>
              <a:t>Long Island Creek: Discharge Levels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'Data-alt'!$A$3:$A$13</c:f>
              <c:strCache>
                <c:ptCount val="11"/>
                <c:pt idx="0">
                  <c:v>1A</c:v>
                </c:pt>
                <c:pt idx="1">
                  <c:v>1B</c:v>
                </c:pt>
                <c:pt idx="2">
                  <c:v>2A</c:v>
                </c:pt>
                <c:pt idx="4">
                  <c:v>3A</c:v>
                </c:pt>
                <c:pt idx="5">
                  <c:v>3B</c:v>
                </c:pt>
                <c:pt idx="6">
                  <c:v>4A</c:v>
                </c:pt>
                <c:pt idx="7">
                  <c:v>4B</c:v>
                </c:pt>
                <c:pt idx="8">
                  <c:v>5A</c:v>
                </c:pt>
                <c:pt idx="10">
                  <c:v>6A</c:v>
                </c:pt>
              </c:strCache>
            </c:strRef>
          </c:cat>
          <c:val>
            <c:numRef>
              <c:f>'Data-alt'!$B$3:$B$13</c:f>
              <c:numCache>
                <c:formatCode>0.00</c:formatCode>
                <c:ptCount val="11"/>
                <c:pt idx="0">
                  <c:v>0.30669144981412638</c:v>
                </c:pt>
                <c:pt idx="1">
                  <c:v>0.37529323056300268</c:v>
                </c:pt>
                <c:pt idx="2">
                  <c:v>1.2231705980000001</c:v>
                </c:pt>
                <c:pt idx="4">
                  <c:v>5.3815999999999997</c:v>
                </c:pt>
                <c:pt idx="5">
                  <c:v>0.41058</c:v>
                </c:pt>
                <c:pt idx="6">
                  <c:v>2.79467680608365</c:v>
                </c:pt>
                <c:pt idx="7">
                  <c:v>4.7435219999999996</c:v>
                </c:pt>
                <c:pt idx="8">
                  <c:v>85.373999999999995</c:v>
                </c:pt>
                <c:pt idx="10">
                  <c:v>28.568069739999999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209728"/>
        <c:axId val="117347072"/>
      </c:barChart>
      <c:catAx>
        <c:axId val="117209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Sample</a:t>
                </a:r>
                <a:r>
                  <a:rPr lang="en-US" baseline="0"/>
                  <a:t> Sites</a:t>
                </a:r>
                <a:endParaRPr lang="en-US"/>
              </a:p>
            </c:rich>
          </c:tx>
          <c:layout/>
          <c:overlay val="0"/>
        </c:title>
        <c:majorTickMark val="none"/>
        <c:minorTickMark val="none"/>
        <c:tickLblPos val="nextTo"/>
        <c:crossAx val="117347072"/>
        <c:crosses val="autoZero"/>
        <c:auto val="1"/>
        <c:lblAlgn val="ctr"/>
        <c:lblOffset val="100"/>
        <c:noMultiLvlLbl val="0"/>
      </c:catAx>
      <c:valAx>
        <c:axId val="1173470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Discharge</a:t>
                </a:r>
                <a:r>
                  <a:rPr lang="en-US" baseline="0"/>
                  <a:t> (cfs)</a:t>
                </a:r>
                <a:endParaRPr lang="en-US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17209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 algn="r">
              <a:defRPr sz="1800"/>
            </a:pPr>
            <a:r>
              <a:rPr lang="en-US" sz="1800" dirty="0"/>
              <a:t>Long Island Creek:  </a:t>
            </a:r>
            <a:r>
              <a:rPr lang="en-US" sz="1800" dirty="0" smtClean="0"/>
              <a:t>RH </a:t>
            </a:r>
            <a:r>
              <a:rPr lang="en-US" sz="1800" dirty="0"/>
              <a:t>and Air Temperature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Average Water Temp (C)</c:v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cat>
            <c:strRef>
              <c:f>'Data-altered'!$F$2:$F$13</c:f>
              <c:strCache>
                <c:ptCount val="12"/>
                <c:pt idx="0">
                  <c:v>1A</c:v>
                </c:pt>
                <c:pt idx="1">
                  <c:v>1B</c:v>
                </c:pt>
                <c:pt idx="2">
                  <c:v>2A</c:v>
                </c:pt>
                <c:pt idx="3">
                  <c:v>2B</c:v>
                </c:pt>
                <c:pt idx="4">
                  <c:v>3A</c:v>
                </c:pt>
                <c:pt idx="5">
                  <c:v>3B</c:v>
                </c:pt>
                <c:pt idx="6">
                  <c:v>4A</c:v>
                </c:pt>
                <c:pt idx="7">
                  <c:v>4B</c:v>
                </c:pt>
                <c:pt idx="8">
                  <c:v>5A</c:v>
                </c:pt>
                <c:pt idx="9">
                  <c:v>5B</c:v>
                </c:pt>
                <c:pt idx="10">
                  <c:v>6A</c:v>
                </c:pt>
                <c:pt idx="11">
                  <c:v>6B</c:v>
                </c:pt>
              </c:strCache>
            </c:strRef>
          </c:cat>
          <c:val>
            <c:numRef>
              <c:f>'Data-altered'!$H$2:$H$14</c:f>
              <c:numCache>
                <c:formatCode>0.0</c:formatCode>
                <c:ptCount val="13"/>
                <c:pt idx="0">
                  <c:v>23.666666666666668</c:v>
                </c:pt>
                <c:pt idx="1">
                  <c:v>17.833333333333329</c:v>
                </c:pt>
                <c:pt idx="2">
                  <c:v>21.083333333333325</c:v>
                </c:pt>
                <c:pt idx="3">
                  <c:v>21.25</c:v>
                </c:pt>
                <c:pt idx="4">
                  <c:v>22.666666666666668</c:v>
                </c:pt>
                <c:pt idx="5">
                  <c:v>20.666666666666668</c:v>
                </c:pt>
                <c:pt idx="6">
                  <c:v>23.333333333333325</c:v>
                </c:pt>
                <c:pt idx="7">
                  <c:v>22.916666666666664</c:v>
                </c:pt>
                <c:pt idx="8">
                  <c:v>22.666666666666668</c:v>
                </c:pt>
                <c:pt idx="9">
                  <c:v>22.666666666666668</c:v>
                </c:pt>
                <c:pt idx="10">
                  <c:v>23.166666666666668</c:v>
                </c:pt>
                <c:pt idx="11">
                  <c:v>22.333333333333325</c:v>
                </c:pt>
              </c:numCache>
            </c:numRef>
          </c:val>
        </c:ser>
        <c:ser>
          <c:idx val="1"/>
          <c:order val="1"/>
          <c:tx>
            <c:v>Average Air Temp (C)</c:v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val>
            <c:numRef>
              <c:f>'Data-altered'!$G$2:$G$13</c:f>
              <c:numCache>
                <c:formatCode>0.0</c:formatCode>
                <c:ptCount val="12"/>
                <c:pt idx="0">
                  <c:v>26</c:v>
                </c:pt>
                <c:pt idx="1">
                  <c:v>25.166666666666664</c:v>
                </c:pt>
                <c:pt idx="2">
                  <c:v>26.416666666666664</c:v>
                </c:pt>
                <c:pt idx="3">
                  <c:v>26.083333333333325</c:v>
                </c:pt>
                <c:pt idx="4">
                  <c:v>25.833333333333325</c:v>
                </c:pt>
                <c:pt idx="5">
                  <c:v>23.666666666666668</c:v>
                </c:pt>
                <c:pt idx="6">
                  <c:v>26</c:v>
                </c:pt>
                <c:pt idx="7">
                  <c:v>24.333333333333325</c:v>
                </c:pt>
                <c:pt idx="8">
                  <c:v>26.083333333333321</c:v>
                </c:pt>
                <c:pt idx="9">
                  <c:v>26.083333333333321</c:v>
                </c:pt>
                <c:pt idx="10">
                  <c:v>26.833333333333325</c:v>
                </c:pt>
                <c:pt idx="11">
                  <c:v>28.666666666666668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689728"/>
        <c:axId val="120325632"/>
      </c:barChart>
      <c:catAx>
        <c:axId val="117689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Sample Sites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20325632"/>
        <c:crosses val="autoZero"/>
        <c:auto val="1"/>
        <c:lblAlgn val="ctr"/>
        <c:lblOffset val="100"/>
        <c:noMultiLvlLbl val="0"/>
      </c:catAx>
      <c:valAx>
        <c:axId val="120325632"/>
        <c:scaling>
          <c:orientation val="minMax"/>
          <c:max val="3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(C)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17689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Long Island Creek: pH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Average pH</c:v>
          </c:tx>
          <c:invertIfNegative val="0"/>
          <c:cat>
            <c:strRef>
              <c:f>'Data-altered'!$F$2:$F$13</c:f>
              <c:strCache>
                <c:ptCount val="12"/>
                <c:pt idx="0">
                  <c:v>1A</c:v>
                </c:pt>
                <c:pt idx="1">
                  <c:v>1B</c:v>
                </c:pt>
                <c:pt idx="2">
                  <c:v>2A</c:v>
                </c:pt>
                <c:pt idx="3">
                  <c:v>2B</c:v>
                </c:pt>
                <c:pt idx="4">
                  <c:v>3A</c:v>
                </c:pt>
                <c:pt idx="5">
                  <c:v>3B</c:v>
                </c:pt>
                <c:pt idx="6">
                  <c:v>4A</c:v>
                </c:pt>
                <c:pt idx="7">
                  <c:v>4B</c:v>
                </c:pt>
                <c:pt idx="8">
                  <c:v>5A</c:v>
                </c:pt>
                <c:pt idx="9">
                  <c:v>5B</c:v>
                </c:pt>
                <c:pt idx="10">
                  <c:v>6A</c:v>
                </c:pt>
                <c:pt idx="11">
                  <c:v>6B</c:v>
                </c:pt>
              </c:strCache>
            </c:strRef>
          </c:cat>
          <c:val>
            <c:numRef>
              <c:f>'Data-altered'!$I$2:$I$13</c:f>
              <c:numCache>
                <c:formatCode>0.0</c:formatCode>
                <c:ptCount val="12"/>
                <c:pt idx="0">
                  <c:v>6.2</c:v>
                </c:pt>
                <c:pt idx="1">
                  <c:v>6.166666666666667</c:v>
                </c:pt>
                <c:pt idx="2">
                  <c:v>6.3124999999999991</c:v>
                </c:pt>
                <c:pt idx="3">
                  <c:v>6.666666666666667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6.8</c:v>
                </c:pt>
                <c:pt idx="9">
                  <c:v>6.8</c:v>
                </c:pt>
                <c:pt idx="10">
                  <c:v>6.5</c:v>
                </c:pt>
                <c:pt idx="11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359168"/>
        <c:axId val="120365440"/>
      </c:barChart>
      <c:catAx>
        <c:axId val="120359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Sample Sites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20365440"/>
        <c:crosses val="autoZero"/>
        <c:auto val="1"/>
        <c:lblAlgn val="ctr"/>
        <c:lblOffset val="100"/>
        <c:noMultiLvlLbl val="0"/>
      </c:catAx>
      <c:valAx>
        <c:axId val="1203654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pH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035916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Long Island Creek: Conductivity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Average Conductivity</c:v>
          </c:tx>
          <c:invertIfNegative val="0"/>
          <c:cat>
            <c:strRef>
              <c:f>'Data-altered'!$F$2:$F$13</c:f>
              <c:strCache>
                <c:ptCount val="12"/>
                <c:pt idx="0">
                  <c:v>1A</c:v>
                </c:pt>
                <c:pt idx="1">
                  <c:v>1B</c:v>
                </c:pt>
                <c:pt idx="2">
                  <c:v>2A</c:v>
                </c:pt>
                <c:pt idx="3">
                  <c:v>2B</c:v>
                </c:pt>
                <c:pt idx="4">
                  <c:v>3A</c:v>
                </c:pt>
                <c:pt idx="5">
                  <c:v>3B</c:v>
                </c:pt>
                <c:pt idx="6">
                  <c:v>4A</c:v>
                </c:pt>
                <c:pt idx="7">
                  <c:v>4B</c:v>
                </c:pt>
                <c:pt idx="8">
                  <c:v>5A</c:v>
                </c:pt>
                <c:pt idx="9">
                  <c:v>5B</c:v>
                </c:pt>
                <c:pt idx="10">
                  <c:v>6A</c:v>
                </c:pt>
                <c:pt idx="11">
                  <c:v>6B</c:v>
                </c:pt>
              </c:strCache>
            </c:strRef>
          </c:cat>
          <c:val>
            <c:numRef>
              <c:f>'Data-altered'!$K$2:$K$14</c:f>
              <c:numCache>
                <c:formatCode>0.0</c:formatCode>
                <c:ptCount val="13"/>
                <c:pt idx="0">
                  <c:v>73.333333333333314</c:v>
                </c:pt>
                <c:pt idx="1">
                  <c:v>106.66666666666666</c:v>
                </c:pt>
                <c:pt idx="2">
                  <c:v>118.33333333333333</c:v>
                </c:pt>
                <c:pt idx="3">
                  <c:v>118.33333333333333</c:v>
                </c:pt>
                <c:pt idx="4">
                  <c:v>143.33333333333337</c:v>
                </c:pt>
                <c:pt idx="5">
                  <c:v>108.33333333333333</c:v>
                </c:pt>
                <c:pt idx="6">
                  <c:v>128.33333333333337</c:v>
                </c:pt>
                <c:pt idx="7">
                  <c:v>130</c:v>
                </c:pt>
                <c:pt idx="8">
                  <c:v>118.33333333333331</c:v>
                </c:pt>
                <c:pt idx="9">
                  <c:v>118.33333333333331</c:v>
                </c:pt>
                <c:pt idx="10">
                  <c:v>106.66666666666667</c:v>
                </c:pt>
                <c:pt idx="11">
                  <c:v>103.33333333333331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398976"/>
        <c:axId val="120400896"/>
      </c:barChart>
      <c:catAx>
        <c:axId val="120398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Sample Site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20400896"/>
        <c:crosses val="autoZero"/>
        <c:auto val="1"/>
        <c:lblAlgn val="ctr"/>
        <c:lblOffset val="100"/>
        <c:noMultiLvlLbl val="0"/>
      </c:catAx>
      <c:valAx>
        <c:axId val="1204008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Conductivity (us/cm)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039897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Long Island Creek: Dissolved Oxygen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Average Dissolved Oxygen (DO)</c:v>
          </c:tx>
          <c:invertIfNegative val="0"/>
          <c:cat>
            <c:strRef>
              <c:f>'Data-alt'!$F$2:$F$13</c:f>
              <c:strCache>
                <c:ptCount val="12"/>
                <c:pt idx="0">
                  <c:v>1A</c:v>
                </c:pt>
                <c:pt idx="1">
                  <c:v>1B</c:v>
                </c:pt>
                <c:pt idx="2">
                  <c:v>2A</c:v>
                </c:pt>
                <c:pt idx="3">
                  <c:v>2B</c:v>
                </c:pt>
                <c:pt idx="4">
                  <c:v>3A</c:v>
                </c:pt>
                <c:pt idx="5">
                  <c:v>3B</c:v>
                </c:pt>
                <c:pt idx="6">
                  <c:v>4A</c:v>
                </c:pt>
                <c:pt idx="7">
                  <c:v>4B</c:v>
                </c:pt>
                <c:pt idx="8">
                  <c:v>5A</c:v>
                </c:pt>
                <c:pt idx="9">
                  <c:v>5B</c:v>
                </c:pt>
                <c:pt idx="10">
                  <c:v>6A</c:v>
                </c:pt>
                <c:pt idx="11">
                  <c:v>6B</c:v>
                </c:pt>
              </c:strCache>
            </c:strRef>
          </c:cat>
          <c:val>
            <c:numRef>
              <c:f>'Data-alt'!$J$2:$J$13</c:f>
              <c:numCache>
                <c:formatCode>0.0</c:formatCode>
                <c:ptCount val="12"/>
                <c:pt idx="0">
                  <c:v>5.5833333333333339</c:v>
                </c:pt>
                <c:pt idx="1">
                  <c:v>4.9166666666666661</c:v>
                </c:pt>
                <c:pt idx="2">
                  <c:v>5.7583333333333329</c:v>
                </c:pt>
                <c:pt idx="3">
                  <c:v>7.625</c:v>
                </c:pt>
                <c:pt idx="4">
                  <c:v>7.5</c:v>
                </c:pt>
                <c:pt idx="5">
                  <c:v>7.8333333333333339</c:v>
                </c:pt>
                <c:pt idx="6">
                  <c:v>6.9666666666666668</c:v>
                </c:pt>
                <c:pt idx="7">
                  <c:v>7.1666666666666661</c:v>
                </c:pt>
                <c:pt idx="8">
                  <c:v>6.3000000000000007</c:v>
                </c:pt>
                <c:pt idx="9">
                  <c:v>6.3000000000000007</c:v>
                </c:pt>
                <c:pt idx="10">
                  <c:v>5.583333333333333</c:v>
                </c:pt>
                <c:pt idx="11">
                  <c:v>5.4333333333333327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434688"/>
        <c:axId val="120436608"/>
      </c:barChart>
      <c:catAx>
        <c:axId val="120434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Sample Sites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20436608"/>
        <c:crosses val="autoZero"/>
        <c:auto val="1"/>
        <c:lblAlgn val="ctr"/>
        <c:lblOffset val="100"/>
        <c:noMultiLvlLbl val="0"/>
      </c:catAx>
      <c:valAx>
        <c:axId val="1204366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Dissolved Oxygen (mg/L)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043468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Long Island Creek: </a:t>
            </a:r>
          </a:p>
          <a:p>
            <a:pPr>
              <a:defRPr sz="1800"/>
            </a:pPr>
            <a:r>
              <a:rPr lang="en-US" sz="1800"/>
              <a:t>Water Temperature and Dissolved Oxygen (DO)</a:t>
            </a:r>
          </a:p>
        </c:rich>
      </c:tx>
      <c:layout>
        <c:manualLayout>
          <c:xMode val="edge"/>
          <c:yMode val="edge"/>
          <c:x val="0.23590458715596344"/>
          <c:y val="1.0113780830706139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diamond"/>
            <c:size val="10"/>
          </c:marker>
          <c:trendline>
            <c:trendlineType val="linear"/>
            <c:dispRSqr val="1"/>
            <c:dispEq val="1"/>
            <c:trendlineLbl>
              <c:layout>
                <c:manualLayout>
                  <c:x val="7.8743278191143531E-2"/>
                  <c:y val="-0.1026386296734826"/>
                </c:manualLayout>
              </c:layout>
              <c:numFmt formatCode="General" sourceLinked="0"/>
              <c:spPr>
                <a:solidFill>
                  <a:sysClr val="window" lastClr="FFFFFF"/>
                </a:solidFill>
              </c:spPr>
            </c:trendlineLbl>
          </c:trendline>
          <c:xVal>
            <c:numRef>
              <c:f>'Data-altered'!$D$2:$D$81</c:f>
              <c:numCache>
                <c:formatCode>0.0</c:formatCode>
                <c:ptCount val="80"/>
                <c:pt idx="0">
                  <c:v>22</c:v>
                </c:pt>
                <c:pt idx="1">
                  <c:v>19</c:v>
                </c:pt>
                <c:pt idx="2">
                  <c:v>30</c:v>
                </c:pt>
                <c:pt idx="3">
                  <c:v>18</c:v>
                </c:pt>
                <c:pt idx="4">
                  <c:v>18</c:v>
                </c:pt>
                <c:pt idx="5">
                  <c:v>17</c:v>
                </c:pt>
                <c:pt idx="6">
                  <c:v>21.5</c:v>
                </c:pt>
                <c:pt idx="7">
                  <c:v>21</c:v>
                </c:pt>
                <c:pt idx="8">
                  <c:v>21</c:v>
                </c:pt>
                <c:pt idx="10">
                  <c:v>21.5</c:v>
                </c:pt>
                <c:pt idx="11">
                  <c:v>21</c:v>
                </c:pt>
                <c:pt idx="12">
                  <c:v>22</c:v>
                </c:pt>
                <c:pt idx="15">
                  <c:v>23.5</c:v>
                </c:pt>
                <c:pt idx="16">
                  <c:v>21</c:v>
                </c:pt>
                <c:pt idx="17">
                  <c:v>23.5</c:v>
                </c:pt>
                <c:pt idx="19">
                  <c:v>21</c:v>
                </c:pt>
                <c:pt idx="20">
                  <c:v>19</c:v>
                </c:pt>
                <c:pt idx="21">
                  <c:v>22</c:v>
                </c:pt>
                <c:pt idx="22">
                  <c:v>23.5</c:v>
                </c:pt>
                <c:pt idx="23">
                  <c:v>22.5</c:v>
                </c:pt>
                <c:pt idx="24">
                  <c:v>24</c:v>
                </c:pt>
                <c:pt idx="25">
                  <c:v>23.5</c:v>
                </c:pt>
                <c:pt idx="26">
                  <c:v>22</c:v>
                </c:pt>
                <c:pt idx="27">
                  <c:v>23</c:v>
                </c:pt>
                <c:pt idx="28">
                  <c:v>24</c:v>
                </c:pt>
                <c:pt idx="29">
                  <c:v>21</c:v>
                </c:pt>
                <c:pt idx="30">
                  <c:v>23</c:v>
                </c:pt>
                <c:pt idx="31">
                  <c:v>24</c:v>
                </c:pt>
                <c:pt idx="32">
                  <c:v>21</c:v>
                </c:pt>
                <c:pt idx="33">
                  <c:v>23</c:v>
                </c:pt>
                <c:pt idx="34">
                  <c:v>24.5</c:v>
                </c:pt>
                <c:pt idx="35">
                  <c:v>21.5</c:v>
                </c:pt>
                <c:pt idx="36">
                  <c:v>23.5</c:v>
                </c:pt>
                <c:pt idx="37">
                  <c:v>21</c:v>
                </c:pt>
                <c:pt idx="38">
                  <c:v>22</c:v>
                </c:pt>
                <c:pt idx="39">
                  <c:v>24</c:v>
                </c:pt>
                <c:pt idx="40">
                  <c:v>22</c:v>
                </c:pt>
                <c:pt idx="41">
                  <c:v>19</c:v>
                </c:pt>
                <c:pt idx="42">
                  <c:v>30</c:v>
                </c:pt>
                <c:pt idx="43">
                  <c:v>18</c:v>
                </c:pt>
                <c:pt idx="44">
                  <c:v>19</c:v>
                </c:pt>
                <c:pt idx="45">
                  <c:v>17</c:v>
                </c:pt>
                <c:pt idx="46">
                  <c:v>21</c:v>
                </c:pt>
                <c:pt idx="47">
                  <c:v>21</c:v>
                </c:pt>
                <c:pt idx="50">
                  <c:v>21.5</c:v>
                </c:pt>
                <c:pt idx="51">
                  <c:v>20.5</c:v>
                </c:pt>
                <c:pt idx="52">
                  <c:v>21</c:v>
                </c:pt>
                <c:pt idx="55">
                  <c:v>23.5</c:v>
                </c:pt>
                <c:pt idx="56">
                  <c:v>21</c:v>
                </c:pt>
                <c:pt idx="57">
                  <c:v>23.5</c:v>
                </c:pt>
                <c:pt idx="59">
                  <c:v>21</c:v>
                </c:pt>
                <c:pt idx="60">
                  <c:v>19</c:v>
                </c:pt>
                <c:pt idx="61">
                  <c:v>22</c:v>
                </c:pt>
                <c:pt idx="62">
                  <c:v>23.5</c:v>
                </c:pt>
                <c:pt idx="63">
                  <c:v>22.5</c:v>
                </c:pt>
                <c:pt idx="64">
                  <c:v>24</c:v>
                </c:pt>
                <c:pt idx="65">
                  <c:v>23.5</c:v>
                </c:pt>
                <c:pt idx="66">
                  <c:v>22.5</c:v>
                </c:pt>
                <c:pt idx="67">
                  <c:v>23</c:v>
                </c:pt>
                <c:pt idx="68">
                  <c:v>24</c:v>
                </c:pt>
                <c:pt idx="69">
                  <c:v>21</c:v>
                </c:pt>
                <c:pt idx="70">
                  <c:v>23</c:v>
                </c:pt>
                <c:pt idx="71">
                  <c:v>24</c:v>
                </c:pt>
                <c:pt idx="72">
                  <c:v>21</c:v>
                </c:pt>
                <c:pt idx="73">
                  <c:v>23</c:v>
                </c:pt>
                <c:pt idx="74">
                  <c:v>24.5</c:v>
                </c:pt>
                <c:pt idx="75">
                  <c:v>21.5</c:v>
                </c:pt>
                <c:pt idx="76">
                  <c:v>23.5</c:v>
                </c:pt>
                <c:pt idx="77">
                  <c:v>21</c:v>
                </c:pt>
                <c:pt idx="78">
                  <c:v>22</c:v>
                </c:pt>
                <c:pt idx="79">
                  <c:v>24</c:v>
                </c:pt>
              </c:numCache>
            </c:numRef>
          </c:xVal>
          <c:yVal>
            <c:numRef>
              <c:f>'Data-altered'!$E$2:$E$81</c:f>
              <c:numCache>
                <c:formatCode>0.0</c:formatCode>
                <c:ptCount val="80"/>
                <c:pt idx="0">
                  <c:v>4.3</c:v>
                </c:pt>
                <c:pt idx="1">
                  <c:v>6.7</c:v>
                </c:pt>
                <c:pt idx="2">
                  <c:v>6.2</c:v>
                </c:pt>
                <c:pt idx="3">
                  <c:v>4.5999999999999996</c:v>
                </c:pt>
                <c:pt idx="4">
                  <c:v>5</c:v>
                </c:pt>
                <c:pt idx="5">
                  <c:v>5.0999999999999996</c:v>
                </c:pt>
                <c:pt idx="6">
                  <c:v>7.5</c:v>
                </c:pt>
                <c:pt idx="7">
                  <c:v>6.6</c:v>
                </c:pt>
                <c:pt idx="8">
                  <c:v>5.75</c:v>
                </c:pt>
                <c:pt idx="10">
                  <c:v>8.25</c:v>
                </c:pt>
                <c:pt idx="11">
                  <c:v>7.5</c:v>
                </c:pt>
                <c:pt idx="12">
                  <c:v>7</c:v>
                </c:pt>
                <c:pt idx="15">
                  <c:v>6</c:v>
                </c:pt>
                <c:pt idx="16">
                  <c:v>8</c:v>
                </c:pt>
                <c:pt idx="17">
                  <c:v>10</c:v>
                </c:pt>
                <c:pt idx="19">
                  <c:v>6</c:v>
                </c:pt>
                <c:pt idx="20">
                  <c:v>7</c:v>
                </c:pt>
                <c:pt idx="21">
                  <c:v>12</c:v>
                </c:pt>
                <c:pt idx="22">
                  <c:v>7</c:v>
                </c:pt>
                <c:pt idx="23">
                  <c:v>7</c:v>
                </c:pt>
                <c:pt idx="24">
                  <c:v>6.8</c:v>
                </c:pt>
                <c:pt idx="25">
                  <c:v>7.6</c:v>
                </c:pt>
                <c:pt idx="26">
                  <c:v>6.8</c:v>
                </c:pt>
                <c:pt idx="27">
                  <c:v>7.2</c:v>
                </c:pt>
                <c:pt idx="28">
                  <c:v>6.8</c:v>
                </c:pt>
                <c:pt idx="29">
                  <c:v>6</c:v>
                </c:pt>
                <c:pt idx="30">
                  <c:v>5.9</c:v>
                </c:pt>
                <c:pt idx="31">
                  <c:v>6.8</c:v>
                </c:pt>
                <c:pt idx="32">
                  <c:v>6</c:v>
                </c:pt>
                <c:pt idx="33">
                  <c:v>5.9</c:v>
                </c:pt>
                <c:pt idx="34">
                  <c:v>5</c:v>
                </c:pt>
                <c:pt idx="35">
                  <c:v>6.1499999999999995</c:v>
                </c:pt>
                <c:pt idx="36">
                  <c:v>5.4</c:v>
                </c:pt>
                <c:pt idx="37">
                  <c:v>5.4</c:v>
                </c:pt>
                <c:pt idx="38">
                  <c:v>5.6</c:v>
                </c:pt>
                <c:pt idx="39">
                  <c:v>5.2</c:v>
                </c:pt>
                <c:pt idx="40">
                  <c:v>4.3</c:v>
                </c:pt>
                <c:pt idx="41">
                  <c:v>6</c:v>
                </c:pt>
                <c:pt idx="42">
                  <c:v>6</c:v>
                </c:pt>
                <c:pt idx="43">
                  <c:v>4.5999999999999996</c:v>
                </c:pt>
                <c:pt idx="44">
                  <c:v>5.2</c:v>
                </c:pt>
                <c:pt idx="45">
                  <c:v>5</c:v>
                </c:pt>
                <c:pt idx="46">
                  <c:v>7.5</c:v>
                </c:pt>
                <c:pt idx="47">
                  <c:v>7</c:v>
                </c:pt>
                <c:pt idx="50">
                  <c:v>8.75</c:v>
                </c:pt>
                <c:pt idx="51">
                  <c:v>7.25</c:v>
                </c:pt>
                <c:pt idx="52">
                  <c:v>7</c:v>
                </c:pt>
                <c:pt idx="55">
                  <c:v>6</c:v>
                </c:pt>
                <c:pt idx="56">
                  <c:v>6</c:v>
                </c:pt>
                <c:pt idx="57">
                  <c:v>9</c:v>
                </c:pt>
                <c:pt idx="59">
                  <c:v>6</c:v>
                </c:pt>
                <c:pt idx="60">
                  <c:v>7</c:v>
                </c:pt>
                <c:pt idx="61">
                  <c:v>9</c:v>
                </c:pt>
                <c:pt idx="62">
                  <c:v>7.4</c:v>
                </c:pt>
                <c:pt idx="63">
                  <c:v>6.6</c:v>
                </c:pt>
                <c:pt idx="64">
                  <c:v>7</c:v>
                </c:pt>
                <c:pt idx="65">
                  <c:v>7</c:v>
                </c:pt>
                <c:pt idx="66">
                  <c:v>7</c:v>
                </c:pt>
                <c:pt idx="67">
                  <c:v>7.4</c:v>
                </c:pt>
                <c:pt idx="68">
                  <c:v>6.8</c:v>
                </c:pt>
                <c:pt idx="69">
                  <c:v>6.3</c:v>
                </c:pt>
                <c:pt idx="70">
                  <c:v>6</c:v>
                </c:pt>
                <c:pt idx="71">
                  <c:v>6.8</c:v>
                </c:pt>
                <c:pt idx="72">
                  <c:v>6.3</c:v>
                </c:pt>
                <c:pt idx="73">
                  <c:v>6</c:v>
                </c:pt>
                <c:pt idx="74">
                  <c:v>5</c:v>
                </c:pt>
                <c:pt idx="75">
                  <c:v>6.1499999999999995</c:v>
                </c:pt>
                <c:pt idx="76">
                  <c:v>5.8</c:v>
                </c:pt>
                <c:pt idx="77">
                  <c:v>5.4</c:v>
                </c:pt>
                <c:pt idx="78">
                  <c:v>5.6</c:v>
                </c:pt>
                <c:pt idx="79">
                  <c:v>5.4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475008"/>
        <c:axId val="120481280"/>
      </c:scatterChart>
      <c:valAx>
        <c:axId val="120475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Water Temperature (C)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0481280"/>
        <c:crosses val="autoZero"/>
        <c:crossBetween val="midCat"/>
      </c:valAx>
      <c:valAx>
        <c:axId val="1204812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Dissolved Oxygen (mg/L)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04750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0.34375</cdr:x>
      <cdr:y>0.24674</cdr:y>
    </cdr:from>
    <cdr:to>
      <cdr:x>0.37121</cdr:x>
      <cdr:y>0.29112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74258" y="1548581"/>
          <a:ext cx="237613" cy="2785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0.45833</cdr:x>
      <cdr:y>0.74674</cdr:y>
    </cdr:from>
    <cdr:to>
      <cdr:x>0.48295</cdr:x>
      <cdr:y>0.78982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65677" y="4686709"/>
          <a:ext cx="213032" cy="270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*</a:t>
          </a:r>
        </a:p>
      </cdr:txBody>
    </cdr:sp>
  </cdr:relSizeAnchor>
  <cdr:relSizeAnchor xmlns:cdr="http://schemas.openxmlformats.org/drawingml/2006/chartDrawing">
    <cdr:from>
      <cdr:x>0.22727</cdr:x>
      <cdr:y>0.79243</cdr:y>
    </cdr:from>
    <cdr:to>
      <cdr:x>0.24905</cdr:x>
      <cdr:y>0.8329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966452" y="4973485"/>
          <a:ext cx="188452" cy="253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*</a:t>
          </a:r>
        </a:p>
      </cdr:txBody>
    </cdr:sp>
  </cdr:relSizeAnchor>
  <cdr:relSizeAnchor xmlns:cdr="http://schemas.openxmlformats.org/drawingml/2006/chartDrawing">
    <cdr:from>
      <cdr:x>0.14583</cdr:x>
      <cdr:y>0.79243</cdr:y>
    </cdr:from>
    <cdr:to>
      <cdr:x>0.16856</cdr:x>
      <cdr:y>0.83551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261806" y="4973484"/>
          <a:ext cx="196646" cy="2703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*</a:t>
          </a:r>
        </a:p>
      </cdr:txBody>
    </cdr:sp>
  </cdr:relSizeAnchor>
  <cdr:relSizeAnchor xmlns:cdr="http://schemas.openxmlformats.org/drawingml/2006/chartDrawing">
    <cdr:from>
      <cdr:x>0.30625</cdr:x>
      <cdr:y>0.77924</cdr:y>
    </cdr:from>
    <cdr:to>
      <cdr:x>0.33087</cdr:x>
      <cdr:y>0.83446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649794" y="4890729"/>
          <a:ext cx="213021" cy="3465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*</a:t>
          </a:r>
        </a:p>
      </cdr:txBody>
    </cdr:sp>
  </cdr:relSizeAnchor>
  <cdr:relSizeAnchor xmlns:cdr="http://schemas.openxmlformats.org/drawingml/2006/chartDrawing">
    <cdr:from>
      <cdr:x>0.53788</cdr:x>
      <cdr:y>0.78982</cdr:y>
    </cdr:from>
    <cdr:to>
      <cdr:x>0.5625</cdr:x>
      <cdr:y>0.8329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653935" y="4957096"/>
          <a:ext cx="213032" cy="270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/>
            <a:t>*</a:t>
          </a:r>
        </a:p>
      </cdr:txBody>
    </cdr:sp>
  </cdr:relSizeAnchor>
  <cdr:relSizeAnchor xmlns:cdr="http://schemas.openxmlformats.org/drawingml/2006/chartDrawing">
    <cdr:from>
      <cdr:x>0.77301</cdr:x>
      <cdr:y>0.06292</cdr:y>
    </cdr:from>
    <cdr:to>
      <cdr:x>0.79763</cdr:x>
      <cdr:y>0.106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6688394" y="394929"/>
          <a:ext cx="213022" cy="270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*</a:t>
          </a:r>
        </a:p>
      </cdr:txBody>
    </cdr:sp>
  </cdr:relSizeAnchor>
  <cdr:relSizeAnchor xmlns:cdr="http://schemas.openxmlformats.org/drawingml/2006/chartDrawing">
    <cdr:from>
      <cdr:x>0.69602</cdr:x>
      <cdr:y>0.74543</cdr:y>
    </cdr:from>
    <cdr:to>
      <cdr:x>0.72254</cdr:x>
      <cdr:y>0.79243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022257" y="4678516"/>
          <a:ext cx="229420" cy="2949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+</a:t>
          </a:r>
        </a:p>
      </cdr:txBody>
    </cdr:sp>
  </cdr:relSizeAnchor>
  <cdr:relSizeAnchor xmlns:cdr="http://schemas.openxmlformats.org/drawingml/2006/chartDrawing">
    <cdr:from>
      <cdr:x>0.61449</cdr:x>
      <cdr:y>0.7671</cdr:y>
    </cdr:from>
    <cdr:to>
      <cdr:x>0.64394</cdr:x>
      <cdr:y>0.8094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316795" y="4814529"/>
          <a:ext cx="254824" cy="2654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+</a:t>
          </a:r>
        </a:p>
      </cdr:txBody>
    </cdr:sp>
  </cdr:relSizeAnchor>
  <cdr:relSizeAnchor xmlns:cdr="http://schemas.openxmlformats.org/drawingml/2006/chartDrawing">
    <cdr:from>
      <cdr:x>0.92992</cdr:x>
      <cdr:y>0.5483</cdr:y>
    </cdr:from>
    <cdr:to>
      <cdr:x>0.95644</cdr:x>
      <cdr:y>0.5953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8046065" y="3441290"/>
          <a:ext cx="229420" cy="2949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+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0.64091</cdr:x>
      <cdr:y>0.08721</cdr:y>
    </cdr:from>
    <cdr:to>
      <cdr:x>0.74659</cdr:x>
      <cdr:y>0.2329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545394" y="54732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3FDD5-68F8-4E8A-A4BF-EC383172FA86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F5159-7828-42A3-A1AB-D4BC52E92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2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84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45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55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57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3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06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* refers</a:t>
            </a:r>
            <a:r>
              <a:rPr lang="en-US" baseline="0" dirty="0" smtClean="0"/>
              <a:t> </a:t>
            </a:r>
            <a:r>
              <a:rPr lang="en-US" dirty="0" smtClean="0"/>
              <a:t>to a measurement on June 16 and a + is a measurement from June 23. You need to make a note of this in the Figure Caption for this graph.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08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10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457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D0B64-E33D-4A91-B6D9-9B15509E06FB}" type="datetimeFigureOut">
              <a:rPr lang="en-US" smtClean="0"/>
              <a:pPr/>
              <a:t>7/6/2012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Watershed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Tables and Graphs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8600" y="525780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45806" y="290871"/>
          <a:ext cx="8652387" cy="62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6062" y="289719"/>
          <a:ext cx="8651875" cy="627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the formatting as a template to standardize the presentation of data.</a:t>
            </a:r>
          </a:p>
          <a:p>
            <a:r>
              <a:rPr lang="en-US" dirty="0" smtClean="0"/>
              <a:t>Present the following variables in a chart</a:t>
            </a:r>
          </a:p>
          <a:p>
            <a:pPr lvl="1"/>
            <a:r>
              <a:rPr lang="en-US" dirty="0" smtClean="0"/>
              <a:t>Air temp &amp; RH in one chart</a:t>
            </a:r>
          </a:p>
          <a:p>
            <a:pPr lvl="1"/>
            <a:r>
              <a:rPr lang="en-US" dirty="0" smtClean="0"/>
              <a:t>Water temp &amp; DO in one chart</a:t>
            </a:r>
          </a:p>
          <a:p>
            <a:pPr lvl="1"/>
            <a:r>
              <a:rPr lang="en-US" dirty="0" smtClean="0"/>
              <a:t>Conductivity, </a:t>
            </a:r>
            <a:r>
              <a:rPr lang="en-US" smtClean="0"/>
              <a:t>pH and </a:t>
            </a:r>
            <a:r>
              <a:rPr lang="en-US" dirty="0" smtClean="0"/>
              <a:t>discharge in separate charts</a:t>
            </a:r>
          </a:p>
          <a:p>
            <a:r>
              <a:rPr lang="en-US" dirty="0"/>
              <a:t>Present the following variables in a </a:t>
            </a:r>
            <a:r>
              <a:rPr lang="en-US" dirty="0" smtClean="0"/>
              <a:t>table</a:t>
            </a:r>
          </a:p>
          <a:p>
            <a:pPr lvl="1"/>
            <a:r>
              <a:rPr lang="en-US" dirty="0" smtClean="0"/>
              <a:t>Nitrate-nitrogen &amp; Phosphate in one table</a:t>
            </a:r>
          </a:p>
          <a:p>
            <a:pPr lvl="1"/>
            <a:r>
              <a:rPr lang="en-US" dirty="0" smtClean="0"/>
              <a:t>E. coli in table</a:t>
            </a:r>
          </a:p>
          <a:p>
            <a:pPr lvl="1"/>
            <a:r>
              <a:rPr lang="en-US" dirty="0" err="1" smtClean="0"/>
              <a:t>Landuse</a:t>
            </a:r>
            <a:r>
              <a:rPr lang="en-US" dirty="0" smtClean="0"/>
              <a:t> (from RS analysis)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6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89100" y="2537460"/>
          <a:ext cx="5765800" cy="1783080"/>
        </p:xfrm>
        <a:graphic>
          <a:graphicData uri="http://schemas.openxmlformats.org/drawingml/2006/table">
            <a:tbl>
              <a:tblPr/>
              <a:tblGrid>
                <a:gridCol w="520700"/>
                <a:gridCol w="584200"/>
                <a:gridCol w="596900"/>
                <a:gridCol w="723900"/>
                <a:gridCol w="622300"/>
                <a:gridCol w="723900"/>
                <a:gridCol w="723900"/>
                <a:gridCol w="1270000"/>
              </a:tblGrid>
              <a:tr h="2057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Road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Commerical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Residential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Apartment/ Townhouse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impervious surface in watershed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76400" y="1447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Table XX. Percent % of impervious surface in Long Island Creek Watershed (as based on ARC impervious quotients)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55851" y="1847850"/>
          <a:ext cx="4432297" cy="3162300"/>
        </p:xfrm>
        <a:graphic>
          <a:graphicData uri="http://schemas.openxmlformats.org/drawingml/2006/table">
            <a:tbl>
              <a:tblPr/>
              <a:tblGrid>
                <a:gridCol w="567457"/>
                <a:gridCol w="644140"/>
                <a:gridCol w="644140"/>
                <a:gridCol w="644140"/>
                <a:gridCol w="644140"/>
                <a:gridCol w="644140"/>
                <a:gridCol w="644140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(mg/L)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Phosphate (mg/L)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Sites*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1A*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1B*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&lt;1 - 2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*n = 6 collected over 3 days; all other are n =4 collected over 2 days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712774"/>
              </p:ext>
            </p:extLst>
          </p:nvPr>
        </p:nvGraphicFramePr>
        <p:xfrm>
          <a:off x="2324100" y="1935480"/>
          <a:ext cx="4495800" cy="3093720"/>
        </p:xfrm>
        <a:graphic>
          <a:graphicData uri="http://schemas.openxmlformats.org/drawingml/2006/table">
            <a:tbl>
              <a:tblPr/>
              <a:tblGrid>
                <a:gridCol w="584200"/>
                <a:gridCol w="977900"/>
                <a:gridCol w="977900"/>
                <a:gridCol w="977900"/>
                <a:gridCol w="977900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E. coli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cfu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/100mL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Sites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7-Jun-2011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9-Jun-2011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21-Jun-2011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23-Jun-2011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7333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TTC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2933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3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"-" = no sample </a:t>
                      </a:r>
                      <a:r>
                        <a:rPr lang="en-US" sz="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taken</a:t>
                      </a:r>
                    </a:p>
                    <a:p>
                      <a:pPr algn="l" fontAlgn="b"/>
                      <a:r>
                        <a:rPr lang="en-US" sz="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TTC 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= Too many to </a:t>
                      </a:r>
                      <a:r>
                        <a:rPr lang="en-US" sz="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count</a:t>
                      </a:r>
                    </a:p>
                    <a:p>
                      <a:pPr algn="l" fontAlgn="b"/>
                      <a:r>
                        <a:rPr lang="en-US" sz="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Each</a:t>
                      </a:r>
                      <a:r>
                        <a:rPr lang="en-US" sz="900" b="0" i="1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result is an average of </a:t>
                      </a:r>
                      <a:r>
                        <a:rPr lang="en-US" sz="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n=3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019800"/>
            <a:ext cx="8952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groups 3 and 4, please put in your June 23 results – should be an average of your 3 plates.</a:t>
            </a:r>
          </a:p>
          <a:p>
            <a:r>
              <a:rPr lang="en-US" dirty="0" smtClean="0"/>
              <a:t>If any data you provided is incorrect, let the group doing results know ASAP.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45806" y="290871"/>
          <a:ext cx="8652387" cy="62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1676400" y="2133600"/>
            <a:ext cx="167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* refers to a measurement on June 16 and a + is a measurement from June 23. You need to make a note of this in the Figure Caption for this graph.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73661"/>
              </p:ext>
            </p:extLst>
          </p:nvPr>
        </p:nvGraphicFramePr>
        <p:xfrm>
          <a:off x="245806" y="290871"/>
          <a:ext cx="8652387" cy="62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5806" y="290871"/>
          <a:ext cx="8652387" cy="62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5806" y="290871"/>
          <a:ext cx="8652387" cy="62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604</Words>
  <Application>Microsoft Office PowerPoint</Application>
  <PresentationFormat>On-screen Show (4:3)</PresentationFormat>
  <Paragraphs>273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Watershed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Kennesaw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NHP - PhD</dc:creator>
  <cp:lastModifiedBy>mark</cp:lastModifiedBy>
  <cp:revision>21</cp:revision>
  <dcterms:created xsi:type="dcterms:W3CDTF">2011-06-25T16:34:19Z</dcterms:created>
  <dcterms:modified xsi:type="dcterms:W3CDTF">2012-07-07T00:35:22Z</dcterms:modified>
</cp:coreProperties>
</file>